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61" r:id="rId5"/>
    <p:sldId id="263" r:id="rId6"/>
    <p:sldId id="277" r:id="rId7"/>
    <p:sldId id="257" r:id="rId8"/>
    <p:sldId id="264" r:id="rId9"/>
    <p:sldId id="267" r:id="rId10"/>
    <p:sldId id="265" r:id="rId11"/>
    <p:sldId id="268" r:id="rId12"/>
    <p:sldId id="310" r:id="rId13"/>
    <p:sldId id="285" r:id="rId14"/>
    <p:sldId id="286" r:id="rId15"/>
    <p:sldId id="276" r:id="rId16"/>
    <p:sldId id="317" r:id="rId17"/>
    <p:sldId id="318" r:id="rId18"/>
    <p:sldId id="319" r:id="rId19"/>
    <p:sldId id="315" r:id="rId20"/>
    <p:sldId id="297" r:id="rId21"/>
    <p:sldId id="311" r:id="rId22"/>
    <p:sldId id="271" r:id="rId23"/>
    <p:sldId id="303" r:id="rId24"/>
    <p:sldId id="300" r:id="rId25"/>
    <p:sldId id="305" r:id="rId26"/>
    <p:sldId id="307" r:id="rId27"/>
    <p:sldId id="306" r:id="rId28"/>
    <p:sldId id="304" r:id="rId29"/>
    <p:sldId id="308" r:id="rId30"/>
    <p:sldId id="287" r:id="rId31"/>
    <p:sldId id="312" r:id="rId32"/>
    <p:sldId id="309" r:id="rId33"/>
    <p:sldId id="275" r:id="rId34"/>
    <p:sldId id="270" r:id="rId35"/>
    <p:sldId id="302" r:id="rId36"/>
    <p:sldId id="301" r:id="rId37"/>
    <p:sldId id="32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5B7"/>
    <a:srgbClr val="E6E668"/>
    <a:srgbClr val="E9EB9F"/>
    <a:srgbClr val="A4E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08720"/>
            <a:ext cx="7776864" cy="2663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ea typeface="+mj-ea"/>
                <a:cs typeface="+mj-cs"/>
              </a:rPr>
              <a:t>Девятнадцатое октября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Классная работа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5800" y="163151"/>
            <a:ext cx="7772400" cy="13573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Как можно аргументировать такой вариант объединения?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85800" y="1678768"/>
            <a:ext cx="7918648" cy="3910471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  <a:defRPr/>
            </a:pPr>
            <a:r>
              <a:rPr lang="ru-RU" sz="4000" b="1" i="1" dirty="0"/>
              <a:t>Прямое доказательство, опрятная ученица, шумный класс; </a:t>
            </a:r>
          </a:p>
          <a:p>
            <a:pPr marL="514350" indent="-514350" algn="just">
              <a:buAutoNum type="arabicPeriod"/>
              <a:defRPr/>
            </a:pPr>
            <a:endParaRPr lang="ru-RU" sz="4000" b="1" i="1" dirty="0"/>
          </a:p>
          <a:p>
            <a:pPr marL="514350" indent="-514350" algn="just">
              <a:buAutoNum type="arabicPeriod"/>
              <a:defRPr/>
            </a:pPr>
            <a:r>
              <a:rPr lang="ru-RU" sz="4000" b="1" i="1" dirty="0"/>
              <a:t>Искать ответы, сидеть за столом, ехать на машине, подарок для мамы,</a:t>
            </a:r>
          </a:p>
          <a:p>
            <a:pPr marL="514350" indent="-514350" algn="just">
              <a:buAutoNum type="arabicPeriod"/>
              <a:defRPr/>
            </a:pPr>
            <a:endParaRPr lang="ru-RU" sz="4000" b="1" i="1" dirty="0"/>
          </a:p>
          <a:p>
            <a:pPr marL="514350" indent="-514350" algn="just">
              <a:buAutoNum type="arabicPeriod"/>
              <a:defRPr/>
            </a:pPr>
            <a:r>
              <a:rPr lang="ru-RU" sz="4000" b="1" i="1" dirty="0"/>
              <a:t>Аккуратно выполнить, говорить тихо, очень медленно.</a:t>
            </a:r>
          </a:p>
          <a:p>
            <a:pPr algn="ctr">
              <a:buNone/>
              <a:defRPr/>
            </a:pPr>
            <a:endParaRPr lang="ru-RU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5589240"/>
            <a:ext cx="38862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зависимому слову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4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Типы связи слов в словосочетании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1752600"/>
          </a:xfrm>
        </p:spPr>
        <p:txBody>
          <a:bodyPr/>
          <a:lstStyle/>
          <a:p>
            <a:r>
              <a:rPr lang="ru-RU" dirty="0"/>
              <a:t>Тема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543ED4-EF29-43BB-BC00-AE71F230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sz="4200" b="1" dirty="0"/>
              <a:t>Цель: </a:t>
            </a:r>
            <a:r>
              <a:rPr lang="ru-RU" sz="3200" dirty="0"/>
              <a:t>познакомиться с типами связи слов в словосочетании.  </a:t>
            </a:r>
          </a:p>
          <a:p>
            <a:r>
              <a:rPr lang="ru-RU" sz="3800" b="1" dirty="0"/>
              <a:t>Задачи: </a:t>
            </a:r>
            <a:endParaRPr lang="ru-RU" sz="3800" dirty="0"/>
          </a:p>
          <a:p>
            <a:r>
              <a:rPr lang="ru-RU" sz="2800" dirty="0"/>
              <a:t>Повторить и систематизировать ранее полученные знания по теме «Словосочетание», </a:t>
            </a:r>
          </a:p>
          <a:p>
            <a:r>
              <a:rPr lang="ru-RU" sz="2800" dirty="0"/>
              <a:t>исследовать строение словосочетаний; </a:t>
            </a:r>
          </a:p>
          <a:p>
            <a:r>
              <a:rPr lang="ru-RU" sz="2800" dirty="0"/>
              <a:t>вспомнить признаки частей речи;</a:t>
            </a:r>
          </a:p>
          <a:p>
            <a:r>
              <a:rPr lang="ru-RU" sz="2800" dirty="0"/>
              <a:t>научиться определять типы связи в словосочетаниях; </a:t>
            </a:r>
          </a:p>
          <a:p>
            <a:r>
              <a:rPr lang="ru-RU" sz="2800" dirty="0"/>
              <a:t>закрепить полученные знания о типах связи слов в словосочетаниях.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6E43-1BD6-4AD0-B7A6-37F696BE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Работа в группах (3 минуты)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1C7CF-AC9D-4A88-90A5-B3AA4896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Исследовательская работа:</a:t>
            </a:r>
          </a:p>
          <a:p>
            <a:r>
              <a:rPr lang="ru-RU" dirty="0"/>
              <a:t>Проанализировать словосочетания, выявив закономерность в их строении,</a:t>
            </a:r>
          </a:p>
          <a:p>
            <a:r>
              <a:rPr lang="ru-RU" dirty="0"/>
              <a:t>……………………………………………………………….</a:t>
            </a:r>
          </a:p>
          <a:p>
            <a:r>
              <a:rPr lang="ru-RU" dirty="0"/>
              <a:t>Заполнить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428164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F65EC-8EB7-4EB8-A576-3553A60C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Импульс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AB085B7-A779-4F91-AE90-966AC5969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124744"/>
            <a:ext cx="5001419" cy="50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Результаты исследования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67182BA-944D-47F4-B96C-752AC0D8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54814"/>
              </p:ext>
            </p:extLst>
          </p:nvPr>
        </p:nvGraphicFramePr>
        <p:xfrm>
          <a:off x="143506" y="822722"/>
          <a:ext cx="885698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70">
                  <a:extLst>
                    <a:ext uri="{9D8B030D-6E8A-4147-A177-3AD203B41FA5}">
                      <a16:colId xmlns:a16="http://schemas.microsoft.com/office/drawing/2014/main" val="1748148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7544106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69187840"/>
                    </a:ext>
                  </a:extLst>
                </a:gridCol>
                <a:gridCol w="2657094">
                  <a:extLst>
                    <a:ext uri="{9D8B030D-6E8A-4147-A177-3AD203B41FA5}">
                      <a16:colId xmlns:a16="http://schemas.microsoft.com/office/drawing/2014/main" val="3953976785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66138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вопросы отвечает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 частью речи может быть выражено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типа. Что происходит при изменении главного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7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1931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Результаты исследования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67182BA-944D-47F4-B96C-752AC0D8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2805"/>
              </p:ext>
            </p:extLst>
          </p:nvPr>
        </p:nvGraphicFramePr>
        <p:xfrm>
          <a:off x="143506" y="822722"/>
          <a:ext cx="8856985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70">
                  <a:extLst>
                    <a:ext uri="{9D8B030D-6E8A-4147-A177-3AD203B41FA5}">
                      <a16:colId xmlns:a16="http://schemas.microsoft.com/office/drawing/2014/main" val="1748148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7544106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69187840"/>
                    </a:ext>
                  </a:extLst>
                </a:gridCol>
                <a:gridCol w="2657094">
                  <a:extLst>
                    <a:ext uri="{9D8B030D-6E8A-4147-A177-3AD203B41FA5}">
                      <a16:colId xmlns:a16="http://schemas.microsoft.com/office/drawing/2014/main" val="3953976785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66138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вопросы отвечает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 частью речи может быть выражено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типа. Что происходит при изменении главного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vert="vert270"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Широкая шляпа,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соседнего прохода, опавшей листвой,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восьмой странице,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вашей собакой, запеченное яблоко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Какой?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Чей?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Который?</a:t>
                      </a:r>
                    </a:p>
                  </a:txBody>
                  <a:tcPr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7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прилагательное (белый снег);             </a:t>
                      </a:r>
                    </a:p>
                    <a:p>
                      <a:pPr marL="285750" indent="-285750">
                        <a:lnSpc>
                          <a:spcPts val="17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причастие (сияющая звезда)             </a:t>
                      </a:r>
                    </a:p>
                    <a:p>
                      <a:pPr marL="285750" indent="-285750">
                        <a:lnSpc>
                          <a:spcPts val="17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порядковое числительное (первый ряд)    </a:t>
                      </a:r>
                    </a:p>
                    <a:p>
                      <a:pPr marL="285750" indent="-285750">
                        <a:lnSpc>
                          <a:spcPts val="17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некоторые местоимения (каждый человек)                                                  </a:t>
                      </a:r>
                      <a:endParaRPr lang="ru-RU" sz="1600" kern="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Изменяются оба слова.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Зависимое слово ставится в той же форме, что и главное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4E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5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Результаты исследования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67182BA-944D-47F4-B96C-752AC0D8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98561"/>
              </p:ext>
            </p:extLst>
          </p:nvPr>
        </p:nvGraphicFramePr>
        <p:xfrm>
          <a:off x="143506" y="822722"/>
          <a:ext cx="8856985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70">
                  <a:extLst>
                    <a:ext uri="{9D8B030D-6E8A-4147-A177-3AD203B41FA5}">
                      <a16:colId xmlns:a16="http://schemas.microsoft.com/office/drawing/2014/main" val="1748148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7544106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69187840"/>
                    </a:ext>
                  </a:extLst>
                </a:gridCol>
                <a:gridCol w="2657094">
                  <a:extLst>
                    <a:ext uri="{9D8B030D-6E8A-4147-A177-3AD203B41FA5}">
                      <a16:colId xmlns:a16="http://schemas.microsoft.com/office/drawing/2014/main" val="3953976785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66138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вопросы отвечает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 частью речи может быть выражено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типа. Что происходит при изменении главного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vert="vert270"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Любуюсь городом, приступил к работе, беседуем с друзьями, красный от смущения, довольный результатом, продолжение жизни, миска с молоком.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косвенных падежей</a:t>
                      </a:r>
                    </a:p>
                  </a:txBody>
                  <a:tcPr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существительное (читать книгу)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местоимение (встретили нас)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числительное (разделить на два)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Зависимое слово ставится при главном в определенном падеже.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Главное изменяется, зависимое нет, но является изменяемой частью речи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6E6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5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Результаты исследования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67182BA-944D-47F4-B96C-752AC0D8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9813"/>
              </p:ext>
            </p:extLst>
          </p:nvPr>
        </p:nvGraphicFramePr>
        <p:xfrm>
          <a:off x="143506" y="822722"/>
          <a:ext cx="8856985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70">
                  <a:extLst>
                    <a:ext uri="{9D8B030D-6E8A-4147-A177-3AD203B41FA5}">
                      <a16:colId xmlns:a16="http://schemas.microsoft.com/office/drawing/2014/main" val="1748148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7754410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69187840"/>
                    </a:ext>
                  </a:extLst>
                </a:gridCol>
                <a:gridCol w="2657094">
                  <a:extLst>
                    <a:ext uri="{9D8B030D-6E8A-4147-A177-3AD203B41FA5}">
                      <a16:colId xmlns:a16="http://schemas.microsoft.com/office/drawing/2014/main" val="3953976785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66138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вопросы отвечает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 частью речи может быть выражено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типа. Что происходит при изменении главного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Читать медленно, уедем завтра, ответил улыбаясь, цвет хаки,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работаю лучше,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весёлый,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ничуть не скучно, улыбаясь застенчиво.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обстоятельства</a:t>
                      </a:r>
                    </a:p>
                  </a:txBody>
                  <a:tcPr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наречие (бежать быстро)                  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деепричастие (говорить волнуясь)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инфинитив (приехал отдохнуть)       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несклоняемые сущ. (надеть пальто)                                               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притяжательные местоимения: его, её, их (его друг, их дом, её сестра)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Зависимое слово – неизменяемая часть речи.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Зависимое слово не изменяется.</a:t>
                      </a:r>
                    </a:p>
                  </a:txBody>
                  <a:tcPr>
                    <a:solidFill>
                      <a:srgbClr val="F5B5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5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Результаты исследования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7A45565-4D6B-41B4-8059-1A0137B44DD6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696771"/>
          <a:ext cx="8928992" cy="604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21713810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84534379"/>
                    </a:ext>
                  </a:extLst>
                </a:gridCol>
                <a:gridCol w="3859848">
                  <a:extLst>
                    <a:ext uri="{9D8B030D-6E8A-4147-A177-3AD203B41FA5}">
                      <a16:colId xmlns:a16="http://schemas.microsoft.com/office/drawing/2014/main" val="3043067576"/>
                    </a:ext>
                  </a:extLst>
                </a:gridCol>
                <a:gridCol w="2908904">
                  <a:extLst>
                    <a:ext uri="{9D8B030D-6E8A-4147-A177-3AD203B41FA5}">
                      <a16:colId xmlns:a16="http://schemas.microsoft.com/office/drawing/2014/main" val="3189793746"/>
                    </a:ext>
                  </a:extLst>
                </a:gridCol>
              </a:tblGrid>
              <a:tr h="1176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вопросы отвечает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 частью речи может быть выражено зависимое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типа. Что происходит при изменении главного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36873"/>
                  </a:ext>
                </a:extLst>
              </a:tr>
              <a:tr h="1579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Какой?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Чей?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Который?</a:t>
                      </a:r>
                    </a:p>
                  </a:txBody>
                  <a:tcPr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600" kern="1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прилагательное </a:t>
                      </a: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(белый снег</a:t>
                      </a:r>
                      <a:r>
                        <a:rPr lang="ru-RU" sz="1600" kern="1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         - причастие </a:t>
                      </a: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(сияющая звезда</a:t>
                      </a:r>
                      <a:r>
                        <a:rPr lang="ru-RU" sz="1600" kern="1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         - порядковое </a:t>
                      </a: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числительное (первый ряд</a:t>
                      </a:r>
                      <a:r>
                        <a:rPr lang="ru-RU" sz="1600" kern="1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                                                    - некоторые </a:t>
                      </a:r>
                      <a:r>
                        <a:rPr lang="ru-RU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местоимения (каждый человек) </a:t>
                      </a:r>
                      <a:endParaRPr lang="ru-RU" sz="1600" kern="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4E8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Изменяются оба слова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зависимое слово ставится в той же форме, что и главное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4E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73921"/>
                  </a:ext>
                </a:extLst>
              </a:tr>
              <a:tr h="1708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vert="vert270"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косвенных падежей</a:t>
                      </a:r>
                    </a:p>
                  </a:txBody>
                  <a:tcPr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существительное (читать книгу)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местоимение (встретили нас)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числительное (разделить на два)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6E6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Зависимое слово ставится при главном в определенном падеже.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Главное изменяется, зависимое нет, но является изменяемой частью речи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6E6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098"/>
                  </a:ext>
                </a:extLst>
              </a:tr>
              <a:tr h="1579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Примыкание</a:t>
                      </a:r>
                    </a:p>
                  </a:txBody>
                  <a:tcPr vert="vert270"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обстоятельства</a:t>
                      </a:r>
                    </a:p>
                  </a:txBody>
                  <a:tcPr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наречие (бежать быстро)                    - деепричастие (говорить волнуясь)     - инфинитив (приехал отдохнуть)         - несклоняемые сущ. (надеть пальто)                                                - притяжательные местоимения: его, её, их (его друг, их дом, её сестра)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5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Зависимое слово – неизменяемая часть речи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Зависимое слово не изменяется.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5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65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9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C89EC1-9C84-4CFC-B3FA-26745810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836712"/>
            <a:ext cx="6851104" cy="5289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О, сколько нам открытий чудных</a:t>
            </a:r>
          </a:p>
          <a:p>
            <a:pPr marL="0" indent="0" algn="just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Готовят просвещенья дух,</a:t>
            </a:r>
          </a:p>
          <a:p>
            <a:pPr marL="0" indent="0" algn="just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И опыт, сын ошибок трудных,</a:t>
            </a:r>
          </a:p>
          <a:p>
            <a:pPr marL="0" indent="0" algn="just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И гений, парадоксов друг,</a:t>
            </a:r>
          </a:p>
          <a:p>
            <a:pPr marL="0" indent="0" algn="just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И случай, бог изобретатель.</a:t>
            </a:r>
          </a:p>
          <a:p>
            <a:pPr marL="0" indent="0" algn="just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				</a:t>
            </a:r>
            <a:r>
              <a:rPr lang="ru-RU" sz="4000" b="1" dirty="0" err="1">
                <a:latin typeface="Monotype Corsiva" panose="03010101010201010101" pitchFamily="66" charset="0"/>
              </a:rPr>
              <a:t>А.С.Пушкин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9EF63B-457E-4EE8-B60B-CF709CAA9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</a:rPr>
              <a:t>Типы подчинительной связи между компонентами словосочетания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D38D16C-8F48-48F0-B125-C0E5BDEA5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bg2"/>
                </a:solidFill>
              </a:rPr>
              <a:t>такой способ подчинительной связи слов, когда зависимое слово уподобляется главному в формах рода, ч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dirty="0" err="1">
                <a:solidFill>
                  <a:schemeClr val="bg2"/>
                </a:solidFill>
              </a:rPr>
              <a:t>исла</a:t>
            </a:r>
            <a:r>
              <a:rPr lang="ru-RU" altLang="ru-RU" dirty="0">
                <a:solidFill>
                  <a:schemeClr val="bg2"/>
                </a:solidFill>
              </a:rPr>
              <a:t> и падежа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16A1B921-6866-4F2E-A725-F8AB0D8BC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976" y="18446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id="{B636E7A9-EC19-4F9A-A711-F9EB7ED10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7286" y="1769669"/>
            <a:ext cx="1432946" cy="4702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4" name="Line 8">
            <a:extLst>
              <a:ext uri="{FF2B5EF4-FFF2-40B4-BE49-F238E27FC236}">
                <a16:creationId xmlns:a16="http://schemas.microsoft.com/office/drawing/2014/main" id="{8A1FE755-C5A6-46FC-A1EB-300758DF46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7704" y="1754189"/>
            <a:ext cx="1584796" cy="378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Rectangle 9">
            <a:extLst>
              <a:ext uri="{FF2B5EF4-FFF2-40B4-BE49-F238E27FC236}">
                <a16:creationId xmlns:a16="http://schemas.microsoft.com/office/drawing/2014/main" id="{BBB375A7-404D-4878-8B75-CBF1CAC7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72" y="2239958"/>
            <a:ext cx="3095823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Согласование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такой способ подчинительной связи слов, когда зависимое слово уподобляется главному в формах рода, числа и падежа</a:t>
            </a:r>
          </a:p>
        </p:txBody>
      </p:sp>
      <p:sp>
        <p:nvSpPr>
          <p:cNvPr id="7176" name="Rectangle 10">
            <a:extLst>
              <a:ext uri="{FF2B5EF4-FFF2-40B4-BE49-F238E27FC236}">
                <a16:creationId xmlns:a16="http://schemas.microsoft.com/office/drawing/2014/main" id="{56D050AF-5461-4E63-9A23-28C77424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6" y="4552156"/>
            <a:ext cx="35283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i="1" dirty="0"/>
              <a:t>У</a:t>
            </a: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правление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такой способ подчинительной связи, при котором главное слово требует от зависимого постановки в определенном падеже с предлогом или без предлога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Rectangle 11">
            <a:extLst>
              <a:ext uri="{FF2B5EF4-FFF2-40B4-BE49-F238E27FC236}">
                <a16:creationId xmlns:a16="http://schemas.microsoft.com/office/drawing/2014/main" id="{1B90AED5-663D-4E4E-A044-EAB50BA5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453" y="2239958"/>
            <a:ext cx="3395345" cy="19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ru-RU" altLang="ru-RU" sz="2800" b="1" i="1" dirty="0"/>
              <a:t>П</a:t>
            </a:r>
            <a:r>
              <a:rPr kumimoji="0" lang="ru-RU" altLang="ru-RU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римыкание</a:t>
            </a:r>
            <a:endParaRPr kumimoji="0" lang="ru-RU" altLang="ru-RU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такой способ подчинительной связи, при котором зависимое слово связано с главным только по смыслу и интонационно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7DA51-0B39-46FE-85D8-F5E0FA6B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88173"/>
            <a:ext cx="8229600" cy="92070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Рабочие листы. Задание 1.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Определите виды связи в словосочетаниях, используя алгоритм. </a:t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AE2FB3-3FE4-422A-9ED7-50257FE24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вкусный пирог - </a:t>
            </a:r>
          </a:p>
          <a:p>
            <a:r>
              <a:rPr lang="ru-RU" dirty="0"/>
              <a:t>книга о природе -  </a:t>
            </a:r>
          </a:p>
          <a:p>
            <a:r>
              <a:rPr lang="ru-RU" dirty="0"/>
              <a:t>читать наизусть -</a:t>
            </a:r>
          </a:p>
          <a:p>
            <a:r>
              <a:rPr lang="ru-RU" dirty="0"/>
              <a:t>сказал улыбаясь -</a:t>
            </a:r>
          </a:p>
          <a:p>
            <a:r>
              <a:rPr lang="ru-RU" dirty="0"/>
              <a:t>живописная природа - </a:t>
            </a:r>
          </a:p>
          <a:p>
            <a:r>
              <a:rPr lang="ru-RU" dirty="0"/>
              <a:t>утопая в снегу -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B02806-5F4A-42E0-9D58-51821B29C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255" y="1772816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/>
              <a:t>восьмой класс - </a:t>
            </a:r>
          </a:p>
          <a:p>
            <a:r>
              <a:rPr lang="ru-RU" dirty="0"/>
              <a:t>дружно пели -</a:t>
            </a:r>
          </a:p>
          <a:p>
            <a:r>
              <a:rPr lang="ru-RU" dirty="0"/>
              <a:t>свободный от предрассудков -</a:t>
            </a:r>
          </a:p>
          <a:p>
            <a:r>
              <a:rPr lang="ru-RU" dirty="0"/>
              <a:t>окна нараспашку - </a:t>
            </a:r>
          </a:p>
          <a:p>
            <a:r>
              <a:rPr lang="ru-RU" dirty="0"/>
              <a:t>каждому человеку 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5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Потренируемся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Определите тип связи в словосочетании СЧАСТЛИВОЕ ВРЕМЯ в предложении: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i="1" dirty="0"/>
              <a:t>Должно быть, у каждого человека случается своё счастливое время открытий.</a:t>
            </a:r>
          </a:p>
          <a:p>
            <a:pPr>
              <a:buFontTx/>
              <a:buNone/>
              <a:defRPr/>
            </a:pPr>
            <a:endParaRPr lang="ru-RU" i="1" dirty="0"/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                                 согласование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96E13-7A4F-4ACD-8889-F7BD7192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978CEF-DAC6-4A71-9865-8004589F2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3" t="50635" r="50480" b="38934"/>
          <a:stretch/>
        </p:blipFill>
        <p:spPr>
          <a:xfrm>
            <a:off x="493027" y="274638"/>
            <a:ext cx="2896915" cy="23916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DB9CC-69AB-4FCB-B956-498530343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68" t="50500" r="8204" b="38974"/>
          <a:stretch/>
        </p:blipFill>
        <p:spPr>
          <a:xfrm>
            <a:off x="3111617" y="2348880"/>
            <a:ext cx="2920765" cy="2664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DA0BA-9A27-44CC-B01B-8327EC891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52" t="40242" r="7530" b="49818"/>
          <a:stretch/>
        </p:blipFill>
        <p:spPr>
          <a:xfrm>
            <a:off x="5620557" y="3933056"/>
            <a:ext cx="3193716" cy="2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9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способ связи в словосочетании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0838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Гречневая каша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способ связи в словосочетании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Парта для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696121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способ связи в словосочетании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458" y="24208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Слушать внимательно</a:t>
            </a:r>
          </a:p>
        </p:txBody>
      </p:sp>
    </p:spTree>
    <p:extLst>
      <p:ext uri="{BB962C8B-B14F-4D97-AF65-F5344CB8AC3E}">
        <p14:creationId xmlns:p14="http://schemas.microsoft.com/office/powerpoint/2010/main" val="41459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способ связи в словосочетании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768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Вопрос 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145982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способ связи в словосочетании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928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Интересный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357810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способ связи в словосочетании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928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Говорил присвистывая</a:t>
            </a:r>
          </a:p>
        </p:txBody>
      </p:sp>
    </p:spTree>
    <p:extLst>
      <p:ext uri="{BB962C8B-B14F-4D97-AF65-F5344CB8AC3E}">
        <p14:creationId xmlns:p14="http://schemas.microsoft.com/office/powerpoint/2010/main" val="16106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1052736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348880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Словосочетание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1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Рабочие листы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Дополняем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2920065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19A646-AB10-40CE-8B7C-9F0158C8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При каком виде связи зависимое слово встаёт в ту же форму, что и главное? </a:t>
            </a:r>
          </a:p>
          <a:p>
            <a:pPr marL="0" indent="0" algn="just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			(при согласовании).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При каком виде связи зависимое слово отвечает на вопросы косвенных падежей?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			</a:t>
            </a:r>
            <a:r>
              <a:rPr lang="ru-RU" b="0" i="1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(при управлении).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Какой обычно частью речи является главное слово при связи СОГЛАСОВАНИЕ?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			</a:t>
            </a:r>
            <a:r>
              <a:rPr lang="ru-RU" b="0" i="1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(именем существительным).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Какими частями речи выражены зависимые слова при ПРИМЫКАНИИ?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	(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неизменяемыми: </a:t>
            </a:r>
            <a:r>
              <a:rPr lang="ru-RU" b="0" i="1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наречием, деепричастием, инфинитивом).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Если мы изменим форму главного слова при УПРАВЛЕНИИ, изменится ли зависимое? </a:t>
            </a:r>
          </a:p>
          <a:p>
            <a:pPr marL="3657600" lvl="8" indent="0" algn="just">
              <a:buNone/>
            </a:pPr>
            <a:r>
              <a:rPr lang="ru-RU" sz="3200" b="0" i="1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(НЕТ, не изменится).</a:t>
            </a:r>
            <a:endParaRPr lang="ru-RU" sz="32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2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543ED4-EF29-43BB-BC00-AE71F230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4200" b="1" dirty="0"/>
              <a:t>Цель: </a:t>
            </a:r>
            <a:r>
              <a:rPr lang="ru-RU" sz="3200" dirty="0"/>
              <a:t>познакомиться с типами связи слов в словосочетании.  </a:t>
            </a:r>
          </a:p>
          <a:p>
            <a:r>
              <a:rPr lang="ru-RU" sz="3800" b="1" dirty="0"/>
              <a:t>Задачи: </a:t>
            </a:r>
            <a:endParaRPr lang="ru-RU" sz="3800" dirty="0"/>
          </a:p>
          <a:p>
            <a:r>
              <a:rPr lang="ru-RU" sz="2800" dirty="0"/>
              <a:t>Повторить и систематизировать ранее полученные знания по теме «Словосочетание», </a:t>
            </a:r>
          </a:p>
          <a:p>
            <a:r>
              <a:rPr lang="ru-RU" sz="2800" dirty="0"/>
              <a:t>исследовать строение словосочетаний; </a:t>
            </a:r>
          </a:p>
          <a:p>
            <a:r>
              <a:rPr lang="ru-RU" sz="2800" dirty="0"/>
              <a:t>вспомнить признаки частей речи;</a:t>
            </a:r>
          </a:p>
          <a:p>
            <a:r>
              <a:rPr lang="ru-RU" sz="2800" dirty="0"/>
              <a:t>научиться определять типы связи в словосочетаниях; </a:t>
            </a:r>
          </a:p>
          <a:p>
            <a:r>
              <a:rPr lang="ru-RU" sz="2800" dirty="0"/>
              <a:t>закрепить полученные знания о типах связи слов в словосочетаниях.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Рефл</a:t>
            </a:r>
            <a:r>
              <a:rPr lang="ru-RU" b="1" u="sng" dirty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ксия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481399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2800" b="1" i="1" dirty="0"/>
              <a:t>Сегодня я узнал…</a:t>
            </a:r>
            <a:endParaRPr lang="ru-RU" sz="12800" b="1" dirty="0"/>
          </a:p>
          <a:p>
            <a:pPr lvl="0"/>
            <a:r>
              <a:rPr lang="ru-RU" sz="12800" b="1" i="1" dirty="0"/>
              <a:t>                                   Было трудно…</a:t>
            </a:r>
            <a:endParaRPr lang="ru-RU" sz="12800" b="1" dirty="0"/>
          </a:p>
          <a:p>
            <a:pPr lvl="0"/>
            <a:r>
              <a:rPr lang="ru-RU" sz="12800" b="1" i="1" dirty="0"/>
              <a:t>Было интересно…</a:t>
            </a:r>
            <a:endParaRPr lang="ru-RU" sz="12800" b="1" dirty="0"/>
          </a:p>
          <a:p>
            <a:pPr lvl="0"/>
            <a:r>
              <a:rPr lang="ru-RU" sz="12800" b="1" i="1" dirty="0"/>
              <a:t>                                   Я выполнял задания…</a:t>
            </a:r>
            <a:endParaRPr lang="ru-RU" sz="12800" b="1" dirty="0"/>
          </a:p>
          <a:p>
            <a:pPr lvl="0"/>
            <a:r>
              <a:rPr lang="ru-RU" sz="12800" b="1" i="1" dirty="0"/>
              <a:t>Я понял, что…</a:t>
            </a:r>
            <a:endParaRPr lang="ru-RU" sz="12800" b="1" dirty="0"/>
          </a:p>
          <a:p>
            <a:pPr lvl="0"/>
            <a:r>
              <a:rPr lang="ru-RU" sz="12800" b="1" i="1" dirty="0"/>
              <a:t>                                    Мне захотелось…</a:t>
            </a:r>
            <a:endParaRPr lang="ru-RU" sz="12800" b="1" dirty="0"/>
          </a:p>
          <a:p>
            <a:pPr lvl="0"/>
            <a:r>
              <a:rPr lang="ru-RU" sz="12800" b="1" i="1" dirty="0"/>
              <a:t>Я почувствовал, что…</a:t>
            </a:r>
            <a:endParaRPr lang="ru-RU" sz="12800" b="1" dirty="0"/>
          </a:p>
          <a:p>
            <a:pPr lvl="0"/>
            <a:r>
              <a:rPr lang="ru-RU" sz="12800" b="1" i="1" dirty="0"/>
              <a:t>                                      Я приобрел…</a:t>
            </a:r>
            <a:endParaRPr lang="ru-RU" sz="12800" b="1" dirty="0"/>
          </a:p>
          <a:p>
            <a:pPr lvl="0"/>
            <a:r>
              <a:rPr lang="ru-RU" sz="12800" b="1" i="1" dirty="0"/>
              <a:t>Меня удивило…</a:t>
            </a:r>
            <a:endParaRPr lang="ru-RU" sz="12800" b="1" dirty="0"/>
          </a:p>
          <a:p>
            <a:pPr lvl="0"/>
            <a:r>
              <a:rPr lang="ru-RU" sz="12800" b="1" i="1" dirty="0"/>
              <a:t>                                    У меня получилось…</a:t>
            </a:r>
            <a:endParaRPr lang="ru-RU" sz="12800" b="1" dirty="0"/>
          </a:p>
          <a:p>
            <a:pPr lvl="0"/>
            <a:r>
              <a:rPr lang="ru-RU" sz="12800" b="1" i="1" dirty="0"/>
              <a:t>Я смог…</a:t>
            </a:r>
            <a:endParaRPr lang="ru-RU" sz="12800" b="1" dirty="0"/>
          </a:p>
          <a:p>
            <a:pPr lvl="0">
              <a:buNone/>
            </a:pPr>
            <a:r>
              <a:rPr lang="ru-RU" sz="12800" b="1" i="1" dirty="0"/>
              <a:t>                                         Я попробую…</a:t>
            </a:r>
            <a:endParaRPr lang="ru-RU" sz="12800" b="1" dirty="0"/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Закрепить пройденный материал;</a:t>
            </a:r>
          </a:p>
          <a:p>
            <a:pPr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 разноуровневые задания-карточки;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закончить рабочие листы.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BEE89-7CFE-400E-B8D3-252E36B1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F7392E-C824-48BF-A425-770E3CAFF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2" t="40407" r="24047" b="18227"/>
          <a:stretch/>
        </p:blipFill>
        <p:spPr>
          <a:xfrm>
            <a:off x="473948" y="1417638"/>
            <a:ext cx="8213726" cy="3285490"/>
          </a:xfrm>
        </p:spPr>
      </p:pic>
    </p:spTree>
    <p:extLst>
      <p:ext uri="{BB962C8B-B14F-4D97-AF65-F5344CB8AC3E}">
        <p14:creationId xmlns:p14="http://schemas.microsoft.com/office/powerpoint/2010/main" val="3211636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0AC8-B87F-4BD3-9B24-C3CB7736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986" y="687482"/>
            <a:ext cx="5843691" cy="1143000"/>
          </a:xfrm>
        </p:spPr>
        <p:txBody>
          <a:bodyPr>
            <a:noAutofit/>
          </a:bodyPr>
          <a:lstStyle/>
          <a:p>
            <a:r>
              <a:rPr lang="ru-RU" sz="2800" dirty="0"/>
              <a:t>Задание № 9  </a:t>
            </a:r>
            <a:br>
              <a:rPr lang="ru-RU" sz="2800" dirty="0"/>
            </a:br>
            <a:r>
              <a:rPr lang="ru-RU" sz="2800" dirty="0"/>
              <a:t>из демоверсии ФИПИ 2024 г.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74D4EC-68D8-47D3-801E-430B6F297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741" y="476672"/>
            <a:ext cx="2581245" cy="1564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30D8B-A73A-4626-9210-623A197DDEC9}"/>
              </a:ext>
            </a:extLst>
          </p:cNvPr>
          <p:cNvSpPr txBox="1"/>
          <p:nvPr/>
        </p:nvSpPr>
        <p:spPr>
          <a:xfrm>
            <a:off x="755575" y="2551836"/>
            <a:ext cx="79010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Замените словосочетание «плов по-узбекски», построенное на основе примыкания,  синонимичным  словосочетанием  со  связью согласование. Напишите получившееся словосочетание.</a:t>
            </a:r>
          </a:p>
          <a:p>
            <a:pPr algn="just"/>
            <a:endParaRPr lang="ru-RU" sz="2400" dirty="0"/>
          </a:p>
          <a:p>
            <a:r>
              <a:rPr lang="ru-RU" sz="2400" dirty="0"/>
              <a:t>                     Ответ: 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9809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56FDE-5515-479D-B370-A3BE75F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BA04F1-B2E1-4B43-9414-5BA26B352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74638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4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793158" y="442118"/>
            <a:ext cx="7772400" cy="1728788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dirty="0"/>
              <a:t>Словосочетание – </a:t>
            </a:r>
            <a:br>
              <a:rPr lang="ru-RU" sz="4100" dirty="0"/>
            </a:br>
            <a:r>
              <a:rPr lang="ru-RU" sz="3000" dirty="0"/>
              <a:t>это два и более слова, соединенных между собой грамматически или по смыслу.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55686" y="2346138"/>
            <a:ext cx="7572375" cy="2857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dirty="0"/>
              <a:t>В словосочетании одно слово является </a:t>
            </a:r>
            <a:r>
              <a:rPr lang="ru-RU" sz="2700" b="1" dirty="0"/>
              <a:t>главным</a:t>
            </a:r>
            <a:r>
              <a:rPr lang="ru-RU" sz="2700" dirty="0"/>
              <a:t>, другое – </a:t>
            </a:r>
            <a:r>
              <a:rPr lang="ru-RU" sz="2700" b="1" dirty="0"/>
              <a:t>зависимым.</a:t>
            </a:r>
          </a:p>
          <a:p>
            <a:pPr>
              <a:buFont typeface="Wingdings" pitchFamily="2" charset="2"/>
              <a:buNone/>
            </a:pPr>
            <a:r>
              <a:rPr lang="ru-RU" sz="2700" dirty="0"/>
              <a:t>          От главного слова к зависимому задается    вопрос.</a:t>
            </a:r>
          </a:p>
          <a:p>
            <a:pPr>
              <a:buFont typeface="Wingdings" pitchFamily="2" charset="2"/>
              <a:buNone/>
            </a:pPr>
            <a:endParaRPr lang="ru-RU" sz="2700" dirty="0"/>
          </a:p>
          <a:p>
            <a:pPr>
              <a:buFont typeface="Wingdings" pitchFamily="2" charset="2"/>
              <a:buNone/>
            </a:pPr>
            <a:r>
              <a:rPr lang="ru-RU" sz="2700" dirty="0"/>
              <a:t>         </a:t>
            </a:r>
            <a:r>
              <a:rPr lang="ru-RU" sz="2700" b="1" i="1" dirty="0"/>
              <a:t>главное слово     зависимое</a:t>
            </a:r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B3B8969-D266-4499-8958-F083DA8C67C3}" type="slidenum">
              <a:rPr lang="ru-RU"/>
              <a:pPr defTabSz="912813"/>
              <a:t>4</a:t>
            </a:fld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054440" y="4667857"/>
            <a:ext cx="182562" cy="122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77221" tIns="38611" rIns="77221" bIns="38611"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061054" y="4667857"/>
            <a:ext cx="182562" cy="122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77221" tIns="38611" rIns="77221" bIns="38611"/>
          <a:lstStyle/>
          <a:p>
            <a:endParaRPr lang="ru-RU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 rot="5400000" flipH="1">
            <a:off x="4472075" y="3634395"/>
            <a:ext cx="122238" cy="2006600"/>
          </a:xfrm>
          <a:prstGeom prst="rightBracket">
            <a:avLst>
              <a:gd name="adj" fmla="val 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77221" tIns="38611" rIns="77221" bIns="38611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95935" y="4149080"/>
            <a:ext cx="845939" cy="3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21" tIns="38611" rIns="77221" bIns="386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i="1" dirty="0">
                <a:latin typeface="Calibri" pitchFamily="34" charset="0"/>
              </a:rPr>
              <a:t>вопрос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536494" y="4607533"/>
            <a:ext cx="0" cy="182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7221" tIns="38611" rIns="77221" bIns="38611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3B776571-A94E-4396-A507-2B6753A9C2C7}" type="slidenum">
              <a:rPr lang="ru-RU"/>
              <a:pPr defTabSz="912813"/>
              <a:t>5</a:t>
            </a:fld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71538" y="714356"/>
            <a:ext cx="7429500" cy="5156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7221" tIns="38611" rIns="77221" bIns="386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Словосочетаниями не являются :</a:t>
            </a:r>
          </a:p>
          <a:p>
            <a:pPr algn="ctr">
              <a:spcBef>
                <a:spcPct val="5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Грамматическая основа предложения </a:t>
            </a:r>
          </a:p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Однородные члены предложения</a:t>
            </a:r>
          </a:p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Служебная + самостоятельная часть речи</a:t>
            </a:r>
          </a:p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Фразеологический оборот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Сложные грамматические формы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ОПРЕДЕЛЯЕМСЯ В ПОНЯТИЯХ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0" y="1484784"/>
            <a:ext cx="5004048" cy="381642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381000" y="2094384"/>
            <a:ext cx="3436906" cy="84090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ИМЕННОЕ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blackWhite">
          <a:xfrm>
            <a:off x="381000" y="3237384"/>
            <a:ext cx="3436906" cy="84090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b="1">
                <a:solidFill>
                  <a:schemeClr val="bg1"/>
                </a:solidFill>
              </a:rPr>
              <a:t>ГЛАГОЛЬНОЕ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381000" y="4380384"/>
            <a:ext cx="3436906" cy="84090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НАРЕЧНОЕ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4860032" y="1772816"/>
            <a:ext cx="3528392" cy="3168352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СЛОВОСОЧЕТАНИЯ ПО ГЛАВНОМУ СЛОВУ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1052736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56592" y="342705"/>
            <a:ext cx="74168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Цифровой диктант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2855" y="1052736"/>
            <a:ext cx="583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1.Громкий ш…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Около школы.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К…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снуться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мяча.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Сломя гол…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…т сильнее.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6. Будет играть.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7. Очень тихо.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8. Ёж колюч….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9.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течени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… часа.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10. Белые и красные. </a:t>
            </a:r>
          </a:p>
          <a:p>
            <a:pPr algn="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1,3,5,7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Работа в парах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dirty="0"/>
              <a:t>Прочитайте словосочетания, объедините их в группы. Время на выполнение – 1,5 минуты.</a:t>
            </a:r>
          </a:p>
          <a:p>
            <a:pPr>
              <a:defRPr/>
            </a:pPr>
            <a:endParaRPr lang="ru-RU" sz="2000" dirty="0"/>
          </a:p>
          <a:p>
            <a:pPr algn="ctr">
              <a:lnSpc>
                <a:spcPct val="150000"/>
              </a:lnSpc>
              <a:buNone/>
              <a:defRPr/>
            </a:pPr>
            <a:r>
              <a:rPr lang="ru-RU" b="1" i="1" dirty="0"/>
              <a:t>Искать ответы, сидеть за столом,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ru-RU" b="1" i="1" dirty="0"/>
              <a:t>прямое доказательство, опрятная  ученица, аккуратно выполнить, говорить тихо, ехать на машине, подарок для мамы, очень медленно.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РЕЗУЛЬТАТ  РАБОТЫ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948" y="1166018"/>
            <a:ext cx="8229600" cy="5143302"/>
          </a:xfrm>
        </p:spPr>
        <p:txBody>
          <a:bodyPr>
            <a:normAutofit/>
          </a:bodyPr>
          <a:lstStyle/>
          <a:p>
            <a:r>
              <a:rPr lang="ru-RU" dirty="0"/>
              <a:t>1) </a:t>
            </a:r>
            <a:r>
              <a:rPr lang="ru-RU" b="1" dirty="0"/>
              <a:t>глагольные</a:t>
            </a:r>
            <a:r>
              <a:rPr lang="ru-RU" dirty="0"/>
              <a:t> (</a:t>
            </a:r>
            <a:r>
              <a:rPr lang="ru-RU" i="1" dirty="0"/>
              <a:t>искать ответы, сидеть за столом, аккуратно выполнить, говорить тихо, ехать на машине)</a:t>
            </a:r>
          </a:p>
          <a:p>
            <a:pPr>
              <a:buNone/>
            </a:pPr>
            <a:r>
              <a:rPr lang="ru-RU" dirty="0"/>
              <a:t>   2) </a:t>
            </a:r>
            <a:r>
              <a:rPr lang="ru-RU" b="1" dirty="0"/>
              <a:t>именные </a:t>
            </a:r>
            <a:r>
              <a:rPr lang="ru-RU" dirty="0"/>
              <a:t>(</a:t>
            </a:r>
            <a:r>
              <a:rPr lang="ru-RU" i="1" dirty="0"/>
              <a:t>прямое доказательство, опрятная ученица,</a:t>
            </a:r>
            <a:r>
              <a:rPr lang="ru-RU" b="1" i="1" dirty="0"/>
              <a:t> </a:t>
            </a:r>
            <a:r>
              <a:rPr lang="ru-RU" i="1" dirty="0"/>
              <a:t>подарок для мамы, шумный класс</a:t>
            </a:r>
            <a:r>
              <a:rPr lang="ru-RU" dirty="0"/>
              <a:t>)</a:t>
            </a:r>
          </a:p>
          <a:p>
            <a:pPr>
              <a:buNone/>
            </a:pPr>
            <a:r>
              <a:rPr lang="ru-RU" dirty="0"/>
              <a:t>	3) </a:t>
            </a:r>
            <a:r>
              <a:rPr lang="ru-RU" b="1" dirty="0"/>
              <a:t>наречные</a:t>
            </a:r>
            <a:r>
              <a:rPr lang="ru-RU" dirty="0"/>
              <a:t> (</a:t>
            </a:r>
            <a:r>
              <a:rPr lang="ru-RU" i="1" dirty="0"/>
              <a:t>очень медленно</a:t>
            </a:r>
            <a:r>
              <a:rPr lang="ru-RU" dirty="0"/>
              <a:t>)</a:t>
            </a:r>
          </a:p>
          <a:p>
            <a:pPr algn="r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algn="r">
              <a:buNone/>
            </a:pPr>
            <a:r>
              <a:rPr lang="ru-RU" dirty="0">
                <a:solidFill>
                  <a:srgbClr val="FF0000"/>
                </a:solidFill>
              </a:rPr>
              <a:t>По главному слову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1364</Words>
  <Application>Microsoft Office PowerPoint</Application>
  <PresentationFormat>Экран (4:3)</PresentationFormat>
  <Paragraphs>268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Georgia</vt:lpstr>
      <vt:lpstr>Monotype Corsiva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Словосочетание –  это два и более слова, соединенных между собой грамматически или по смыслу.</vt:lpstr>
      <vt:lpstr>Презентация PowerPoint</vt:lpstr>
      <vt:lpstr>ОПРЕДЕЛЯЕМСЯ В ПОНЯТИЯХ</vt:lpstr>
      <vt:lpstr>Презентация PowerPoint</vt:lpstr>
      <vt:lpstr>Работа в парах</vt:lpstr>
      <vt:lpstr>РЕЗУЛЬТАТ  РАБОТЫ </vt:lpstr>
      <vt:lpstr>Как можно аргументировать такой вариант объединения? </vt:lpstr>
      <vt:lpstr>Типы связи слов в словосочетании</vt:lpstr>
      <vt:lpstr>Презентация PowerPoint</vt:lpstr>
      <vt:lpstr>Работа в группах (3 минуты)</vt:lpstr>
      <vt:lpstr>Импульс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Типы подчинительной связи между компонентами словосочетания</vt:lpstr>
      <vt:lpstr>Рабочие листы. Задание 1. Определите виды связи в словосочетаниях, используя алгоритм.  </vt:lpstr>
      <vt:lpstr>Потренируемся …</vt:lpstr>
      <vt:lpstr>Презентация PowerPoint</vt:lpstr>
      <vt:lpstr>Определить способ связи в словосочетании</vt:lpstr>
      <vt:lpstr>Определить способ связи в словосочетании</vt:lpstr>
      <vt:lpstr>Определить способ связи в словосочетании</vt:lpstr>
      <vt:lpstr>Определить способ связи в словосочетании</vt:lpstr>
      <vt:lpstr>Определить способ связи в словосочетании</vt:lpstr>
      <vt:lpstr>Определить способ связи в словосочетании</vt:lpstr>
      <vt:lpstr>Рабочие листы</vt:lpstr>
      <vt:lpstr>Презентация PowerPoint</vt:lpstr>
      <vt:lpstr>Презентация PowerPoint</vt:lpstr>
      <vt:lpstr>Рефлексия</vt:lpstr>
      <vt:lpstr>Домашнее задание</vt:lpstr>
      <vt:lpstr>Презентация PowerPoint</vt:lpstr>
      <vt:lpstr>Задание № 9   из демоверсии ФИПИ 2024 г.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57</cp:revision>
  <dcterms:created xsi:type="dcterms:W3CDTF">2013-08-18T07:43:00Z</dcterms:created>
  <dcterms:modified xsi:type="dcterms:W3CDTF">2025-06-22T18:51:01Z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253605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